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7" r:id="rId5"/>
  </p:sldIdLst>
  <p:sldSz cx="6858000" cy="9144000" type="screen4x3"/>
  <p:notesSz cx="6858000" cy="9144000"/>
  <p:defaultTextStyle>
    <a:defPPr rtl="0">
      <a:defRPr lang="ja-JP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  <p15:guide id="4" pos="3589" userDrawn="1">
          <p15:clr>
            <a:srgbClr val="A4A3A4"/>
          </p15:clr>
        </p15:guide>
        <p15:guide id="5" orient="horz" pos="226" userDrawn="1">
          <p15:clr>
            <a:srgbClr val="A4A3A4"/>
          </p15:clr>
        </p15:guide>
        <p15:guide id="6" orient="horz" pos="300">
          <p15:clr>
            <a:srgbClr val="A4A3A4"/>
          </p15:clr>
        </p15:guide>
        <p15:guide id="7" orient="horz" pos="5578">
          <p15:clr>
            <a:srgbClr val="A4A3A4"/>
          </p15:clr>
        </p15:guide>
        <p15:guide id="8" pos="243">
          <p15:clr>
            <a:srgbClr val="A4A3A4"/>
          </p15:clr>
        </p15:guide>
        <p15:guide id="9" pos="40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7200"/>
    <a:srgbClr val="474B53"/>
    <a:srgbClr val="F2B800"/>
    <a:srgbClr val="0071BC"/>
    <a:srgbClr val="0C6EA5"/>
    <a:srgbClr val="191E28"/>
    <a:srgbClr val="DF3A42"/>
    <a:srgbClr val="E75B2B"/>
    <a:srgbClr val="E28D17"/>
    <a:srgbClr val="D5A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6619" autoAdjust="0"/>
  </p:normalViewPr>
  <p:slideViewPr>
    <p:cSldViewPr snapToGrid="0" showGuides="1">
      <p:cViewPr varScale="1">
        <p:scale>
          <a:sx n="86" d="100"/>
          <a:sy n="86" d="100"/>
        </p:scale>
        <p:origin x="486" y="90"/>
      </p:cViewPr>
      <p:guideLst>
        <p:guide pos="2160"/>
        <p:guide orient="horz" pos="2880"/>
        <p:guide pos="3589"/>
        <p:guide orient="horz" pos="226"/>
        <p:guide orient="horz" pos="300"/>
        <p:guide orient="horz" pos="5578"/>
        <p:guide pos="243"/>
        <p:guide pos="406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93" d="100"/>
          <a:sy n="93" d="100"/>
        </p:scale>
        <p:origin x="295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E87E1F32-670E-42A1-BB79-BE7CF13D3D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7952D9F-355D-4E4D-9520-4A19B294762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F91B1A4-A6A2-4EB9-8C26-4A87D97F54ED}" type="datetime1"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2026/9/4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C1D824E-CABD-4018-B1C4-F54DF49C3C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68D1F29-09CA-482E-8686-EEE88BB73D4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869D12F-E8AC-48C0-8B1F-BD566648D8E6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‹#›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46547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A0DF2104-B443-4EFB-8B2B-26B0AAA6F3FC}" type="datetime1">
              <a:rPr lang="ja-JP" altLang="en-US" smtClean="0"/>
              <a:pPr/>
              <a:t>2026/9/4</a:t>
            </a:fld>
            <a:endParaRPr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C8136092-2EDF-47BF-99B1-B87430F95B70}" type="slidenum">
              <a:rPr lang="en-US" altLang="ja-JP" smtClean="0"/>
              <a:pPr/>
              <a:t>‹#›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スライド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タイトル 247"/>
          <p:cNvSpPr>
            <a:spLocks noGrp="1"/>
          </p:cNvSpPr>
          <p:nvPr userDrawn="1">
            <p:ph type="title" hasCustomPrompt="1"/>
          </p:nvPr>
        </p:nvSpPr>
        <p:spPr>
          <a:xfrm>
            <a:off x="3651905" y="474481"/>
            <a:ext cx="2825496" cy="713372"/>
          </a:xfrm>
        </p:spPr>
        <p:txBody>
          <a:bodyPr lIns="0" tIns="0" rIns="0" bIns="0" rtlCol="0">
            <a:noAutofit/>
          </a:bodyPr>
          <a:lstStyle>
            <a:lvl1pPr algn="r">
              <a:defRPr sz="310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インフォグラフィック要素</a:t>
            </a:r>
            <a:r>
              <a:rPr lang="en-US" altLang="ja-JP" noProof="0" dirty="0"/>
              <a:t>:</a:t>
            </a:r>
          </a:p>
        </p:txBody>
      </p:sp>
      <p:sp>
        <p:nvSpPr>
          <p:cNvPr id="254" name="テキスト プレースホルダー 25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202198" y="1208126"/>
            <a:ext cx="1260475" cy="329061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sz="2200" i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342900" indent="0" algn="r">
              <a:buNone/>
              <a:defRPr sz="2200">
                <a:solidFill>
                  <a:schemeClr val="bg2"/>
                </a:solidFill>
              </a:defRPr>
            </a:lvl2pPr>
            <a:lvl3pPr marL="685800" indent="0" algn="r">
              <a:buNone/>
              <a:defRPr sz="2200">
                <a:solidFill>
                  <a:schemeClr val="bg2"/>
                </a:solidFill>
              </a:defRPr>
            </a:lvl3pPr>
            <a:lvl4pPr marL="1028700" indent="0" algn="r">
              <a:buNone/>
              <a:defRPr sz="2200">
                <a:solidFill>
                  <a:schemeClr val="bg2"/>
                </a:solidFill>
              </a:defRPr>
            </a:lvl4pPr>
            <a:lvl5pPr marL="1371600" indent="0" algn="r">
              <a:buNone/>
              <a:defRPr sz="2200">
                <a:solidFill>
                  <a:schemeClr val="bg2"/>
                </a:solidFill>
              </a:defRPr>
            </a:lvl5pPr>
          </a:lstStyle>
          <a:p>
            <a:pPr lvl="0" rtl="0"/>
            <a:r>
              <a:rPr lang="ja-JP" altLang="en-US" noProof="0" dirty="0"/>
              <a:t>複数の人</a:t>
            </a:r>
          </a:p>
        </p:txBody>
      </p:sp>
      <p:sp>
        <p:nvSpPr>
          <p:cNvPr id="251" name="長方形 165">
            <a:extLst>
              <a:ext uri="{FF2B5EF4-FFF2-40B4-BE49-F238E27FC236}">
                <a16:creationId xmlns:a16="http://schemas.microsoft.com/office/drawing/2014/main" id="{E4477FDC-CE26-44E3-A53A-2737491BD50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7108825"/>
            <a:ext cx="6858000" cy="2035175"/>
          </a:xfrm>
          <a:prstGeom prst="rect">
            <a:avLst/>
          </a:prstGeom>
          <a:solidFill>
            <a:srgbClr val="99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8" userDrawn="1">
          <p15:clr>
            <a:srgbClr val="FBAE40"/>
          </p15:clr>
        </p15:guide>
        <p15:guide id="2" pos="2160" userDrawn="1">
          <p15:clr>
            <a:srgbClr val="FBAE40"/>
          </p15:clr>
        </p15:guide>
        <p15:guide id="3" pos="164" userDrawn="1">
          <p15:clr>
            <a:srgbClr val="FBAE40"/>
          </p15:clr>
        </p15:guide>
        <p15:guide id="4" pos="4156" userDrawn="1">
          <p15:clr>
            <a:srgbClr val="FBAE40"/>
          </p15:clr>
        </p15:guide>
        <p15:guide id="12" orient="horz" pos="5534" userDrawn="1">
          <p15:clr>
            <a:srgbClr val="FBAE40"/>
          </p15:clr>
        </p15:guide>
        <p15:guide id="13" orient="horz" pos="816" userDrawn="1">
          <p15:clr>
            <a:srgbClr val="FBAE40"/>
          </p15:clr>
        </p15:guide>
        <p15:guide id="14" orient="horz" pos="3833" userDrawn="1">
          <p15:clr>
            <a:srgbClr val="FBAE40"/>
          </p15:clr>
        </p15:guide>
        <p15:guide id="15" pos="159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endParaRPr lang="ja-JP" altLang="en-US" noProof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en-US" altLang="ja-JP"/>
              <a:t>20XX/MM/DD</a:t>
            </a:r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/>
              <a:t>フッターを追加</a:t>
            </a:r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C075BE66-B004-4B62-93B5-6C3A07EE5DEC}" type="slidenum">
              <a:rPr lang="en-US" altLang="ja-JP" smtClean="0"/>
              <a:pPr/>
              <a:t>‹#›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FED40E-269E-3648-F3D6-7CA9113BF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410472"/>
            <a:ext cx="4246265" cy="1015991"/>
          </a:xfrm>
        </p:spPr>
        <p:txBody>
          <a:bodyPr/>
          <a:lstStyle/>
          <a:p>
            <a:pPr algn="l"/>
            <a:r>
              <a:rPr kumimoji="1" lang="en-US" altLang="ja-JP" dirty="0">
                <a:solidFill>
                  <a:srgbClr val="F47200"/>
                </a:solidFill>
              </a:rPr>
              <a:t>2026</a:t>
            </a:r>
            <a:r>
              <a:rPr kumimoji="1" lang="ja-JP" altLang="en-US" dirty="0">
                <a:solidFill>
                  <a:srgbClr val="F47200"/>
                </a:solidFill>
              </a:rPr>
              <a:t>年度</a:t>
            </a:r>
            <a:br>
              <a:rPr kumimoji="1" lang="en-US" altLang="ja-JP" dirty="0">
                <a:solidFill>
                  <a:srgbClr val="F47200"/>
                </a:solidFill>
              </a:rPr>
            </a:br>
            <a:r>
              <a:rPr kumimoji="1" lang="ja-JP" altLang="en-US" dirty="0">
                <a:solidFill>
                  <a:srgbClr val="F47200"/>
                </a:solidFill>
              </a:rPr>
              <a:t>転倒予防教室のお知らせ</a:t>
            </a: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78C6864A-573A-505A-3BD0-17D048FA11F5}"/>
              </a:ext>
            </a:extLst>
          </p:cNvPr>
          <p:cNvSpPr txBox="1">
            <a:spLocks/>
          </p:cNvSpPr>
          <p:nvPr/>
        </p:nvSpPr>
        <p:spPr>
          <a:xfrm>
            <a:off x="448056" y="1325795"/>
            <a:ext cx="6154081" cy="94588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100" b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algn="l"/>
            <a:r>
              <a:rPr lang="ja-JP" altLang="ja-JP" sz="32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「これからも元気で、転ばない毎日を」</a:t>
            </a: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6F8E97FA-280D-C1BA-99AE-AE4C62CA3D0E}"/>
              </a:ext>
            </a:extLst>
          </p:cNvPr>
          <p:cNvSpPr txBox="1">
            <a:spLocks/>
          </p:cNvSpPr>
          <p:nvPr/>
        </p:nvSpPr>
        <p:spPr>
          <a:xfrm>
            <a:off x="335560" y="2241118"/>
            <a:ext cx="6384022" cy="101599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100" b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algn="l"/>
            <a:r>
              <a:rPr lang="ja-JP" altLang="ja-JP" sz="15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「サルコペニアの予防と改善で転倒予防」をテーマに、転倒予防教室を再開します。</a:t>
            </a:r>
          </a:p>
          <a:p>
            <a:pPr algn="l"/>
            <a:r>
              <a:rPr lang="ja-JP" altLang="ja-JP" sz="15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サルコペニアとは、加齢などに伴って筋肉量や筋力、身体機能が低下する状態です。</a:t>
            </a:r>
            <a:br>
              <a:rPr lang="en-US" altLang="ja-JP" sz="1500" dirty="0">
                <a:solidFill>
                  <a:schemeClr val="tx2">
                    <a:lumMod val="95000"/>
                    <a:lumOff val="5000"/>
                  </a:schemeClr>
                </a:solidFill>
              </a:rPr>
            </a:br>
            <a:r>
              <a:rPr lang="ja-JP" altLang="ja-JP" sz="15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教室では、運動・栄養・認知機能・生活環境など、転倒予防に役立つ内容について、</a:t>
            </a:r>
            <a:endParaRPr lang="en-US" altLang="ja-JP" sz="1500" dirty="0">
              <a:solidFill>
                <a:schemeClr val="tx2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ja-JP" altLang="ja-JP" sz="15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わかりやすくお伝えします。</a:t>
            </a:r>
          </a:p>
        </p:txBody>
      </p:sp>
      <p:sp>
        <p:nvSpPr>
          <p:cNvPr id="8" name="フリーフォーム(F) 237" descr="杖を持った老人の図形">
            <a:extLst>
              <a:ext uri="{FF2B5EF4-FFF2-40B4-BE49-F238E27FC236}">
                <a16:creationId xmlns:a16="http://schemas.microsoft.com/office/drawing/2014/main" id="{6C994090-5C1F-3629-4C90-84EE961F91CB}"/>
              </a:ext>
            </a:extLst>
          </p:cNvPr>
          <p:cNvSpPr>
            <a:spLocks noEditPoints="1"/>
          </p:cNvSpPr>
          <p:nvPr/>
        </p:nvSpPr>
        <p:spPr bwMode="auto">
          <a:xfrm>
            <a:off x="5495620" y="5092117"/>
            <a:ext cx="1223962" cy="1851025"/>
          </a:xfrm>
          <a:custGeom>
            <a:avLst/>
            <a:gdLst>
              <a:gd name="T0" fmla="*/ 379 w 387"/>
              <a:gd name="T1" fmla="*/ 368 h 585"/>
              <a:gd name="T2" fmla="*/ 357 w 387"/>
              <a:gd name="T3" fmla="*/ 319 h 585"/>
              <a:gd name="T4" fmla="*/ 319 w 387"/>
              <a:gd name="T5" fmla="*/ 314 h 585"/>
              <a:gd name="T6" fmla="*/ 301 w 387"/>
              <a:gd name="T7" fmla="*/ 346 h 585"/>
              <a:gd name="T8" fmla="*/ 298 w 387"/>
              <a:gd name="T9" fmla="*/ 577 h 585"/>
              <a:gd name="T10" fmla="*/ 282 w 387"/>
              <a:gd name="T11" fmla="*/ 577 h 585"/>
              <a:gd name="T12" fmla="*/ 284 w 387"/>
              <a:gd name="T13" fmla="*/ 344 h 585"/>
              <a:gd name="T14" fmla="*/ 260 w 387"/>
              <a:gd name="T15" fmla="*/ 236 h 585"/>
              <a:gd name="T16" fmla="*/ 236 w 387"/>
              <a:gd name="T17" fmla="*/ 335 h 585"/>
              <a:gd name="T18" fmla="*/ 236 w 387"/>
              <a:gd name="T19" fmla="*/ 551 h 585"/>
              <a:gd name="T20" fmla="*/ 206 w 387"/>
              <a:gd name="T21" fmla="*/ 582 h 585"/>
              <a:gd name="T22" fmla="*/ 175 w 387"/>
              <a:gd name="T23" fmla="*/ 373 h 585"/>
              <a:gd name="T24" fmla="*/ 147 w 387"/>
              <a:gd name="T25" fmla="*/ 551 h 585"/>
              <a:gd name="T26" fmla="*/ 85 w 387"/>
              <a:gd name="T27" fmla="*/ 551 h 585"/>
              <a:gd name="T28" fmla="*/ 85 w 387"/>
              <a:gd name="T29" fmla="*/ 335 h 585"/>
              <a:gd name="T30" fmla="*/ 61 w 387"/>
              <a:gd name="T31" fmla="*/ 236 h 585"/>
              <a:gd name="T32" fmla="*/ 24 w 387"/>
              <a:gd name="T33" fmla="*/ 346 h 585"/>
              <a:gd name="T34" fmla="*/ 11 w 387"/>
              <a:gd name="T35" fmla="*/ 230 h 585"/>
              <a:gd name="T36" fmla="*/ 19 w 387"/>
              <a:gd name="T37" fmla="*/ 209 h 585"/>
              <a:gd name="T38" fmla="*/ 94 w 387"/>
              <a:gd name="T39" fmla="*/ 131 h 585"/>
              <a:gd name="T40" fmla="*/ 119 w 387"/>
              <a:gd name="T41" fmla="*/ 131 h 585"/>
              <a:gd name="T42" fmla="*/ 226 w 387"/>
              <a:gd name="T43" fmla="*/ 131 h 585"/>
              <a:gd name="T44" fmla="*/ 230 w 387"/>
              <a:gd name="T45" fmla="*/ 131 h 585"/>
              <a:gd name="T46" fmla="*/ 234 w 387"/>
              <a:gd name="T47" fmla="*/ 132 h 585"/>
              <a:gd name="T48" fmla="*/ 302 w 387"/>
              <a:gd name="T49" fmla="*/ 209 h 585"/>
              <a:gd name="T50" fmla="*/ 310 w 387"/>
              <a:gd name="T51" fmla="*/ 230 h 585"/>
              <a:gd name="T52" fmla="*/ 334 w 387"/>
              <a:gd name="T53" fmla="*/ 293 h 585"/>
              <a:gd name="T54" fmla="*/ 387 w 387"/>
              <a:gd name="T55" fmla="*/ 360 h 585"/>
              <a:gd name="T56" fmla="*/ 161 w 387"/>
              <a:gd name="T57" fmla="*/ 0 h 585"/>
              <a:gd name="T58" fmla="*/ 161 w 387"/>
              <a:gd name="T59" fmla="*/ 113 h 585"/>
              <a:gd name="T60" fmla="*/ 165 w 387"/>
              <a:gd name="T61" fmla="*/ 56 h 585"/>
              <a:gd name="T62" fmla="*/ 190 w 387"/>
              <a:gd name="T63" fmla="*/ 67 h 585"/>
              <a:gd name="T64" fmla="*/ 201 w 387"/>
              <a:gd name="T65" fmla="*/ 55 h 585"/>
              <a:gd name="T66" fmla="*/ 176 w 387"/>
              <a:gd name="T67" fmla="*/ 44 h 585"/>
              <a:gd name="T68" fmla="*/ 165 w 387"/>
              <a:gd name="T69" fmla="*/ 56 h 585"/>
              <a:gd name="T70" fmla="*/ 132 w 387"/>
              <a:gd name="T71" fmla="*/ 67 h 585"/>
              <a:gd name="T72" fmla="*/ 156 w 387"/>
              <a:gd name="T73" fmla="*/ 56 h 585"/>
              <a:gd name="T74" fmla="*/ 146 w 387"/>
              <a:gd name="T75" fmla="*/ 44 h 585"/>
              <a:gd name="T76" fmla="*/ 121 w 387"/>
              <a:gd name="T77" fmla="*/ 55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387" h="585">
                <a:moveTo>
                  <a:pt x="387" y="360"/>
                </a:moveTo>
                <a:cubicBezTo>
                  <a:pt x="387" y="364"/>
                  <a:pt x="383" y="368"/>
                  <a:pt x="379" y="368"/>
                </a:cubicBezTo>
                <a:cubicBezTo>
                  <a:pt x="374" y="368"/>
                  <a:pt x="370" y="364"/>
                  <a:pt x="371" y="360"/>
                </a:cubicBezTo>
                <a:cubicBezTo>
                  <a:pt x="371" y="359"/>
                  <a:pt x="371" y="333"/>
                  <a:pt x="357" y="319"/>
                </a:cubicBezTo>
                <a:cubicBezTo>
                  <a:pt x="351" y="313"/>
                  <a:pt x="344" y="310"/>
                  <a:pt x="334" y="310"/>
                </a:cubicBezTo>
                <a:cubicBezTo>
                  <a:pt x="328" y="310"/>
                  <a:pt x="323" y="311"/>
                  <a:pt x="319" y="314"/>
                </a:cubicBezTo>
                <a:cubicBezTo>
                  <a:pt x="319" y="319"/>
                  <a:pt x="319" y="319"/>
                  <a:pt x="319" y="319"/>
                </a:cubicBezTo>
                <a:cubicBezTo>
                  <a:pt x="321" y="331"/>
                  <a:pt x="313" y="343"/>
                  <a:pt x="301" y="346"/>
                </a:cubicBezTo>
                <a:cubicBezTo>
                  <a:pt x="299" y="355"/>
                  <a:pt x="298" y="363"/>
                  <a:pt x="298" y="367"/>
                </a:cubicBezTo>
                <a:cubicBezTo>
                  <a:pt x="298" y="577"/>
                  <a:pt x="298" y="577"/>
                  <a:pt x="298" y="577"/>
                </a:cubicBezTo>
                <a:cubicBezTo>
                  <a:pt x="298" y="581"/>
                  <a:pt x="295" y="585"/>
                  <a:pt x="290" y="585"/>
                </a:cubicBezTo>
                <a:cubicBezTo>
                  <a:pt x="286" y="585"/>
                  <a:pt x="282" y="581"/>
                  <a:pt x="282" y="577"/>
                </a:cubicBezTo>
                <a:cubicBezTo>
                  <a:pt x="282" y="368"/>
                  <a:pt x="282" y="368"/>
                  <a:pt x="282" y="368"/>
                </a:cubicBezTo>
                <a:cubicBezTo>
                  <a:pt x="282" y="367"/>
                  <a:pt x="282" y="357"/>
                  <a:pt x="284" y="344"/>
                </a:cubicBezTo>
                <a:cubicBezTo>
                  <a:pt x="276" y="341"/>
                  <a:pt x="270" y="333"/>
                  <a:pt x="269" y="324"/>
                </a:cubicBezTo>
                <a:cubicBezTo>
                  <a:pt x="260" y="236"/>
                  <a:pt x="260" y="236"/>
                  <a:pt x="260" y="236"/>
                </a:cubicBezTo>
                <a:cubicBezTo>
                  <a:pt x="236" y="207"/>
                  <a:pt x="236" y="207"/>
                  <a:pt x="236" y="207"/>
                </a:cubicBezTo>
                <a:cubicBezTo>
                  <a:pt x="236" y="335"/>
                  <a:pt x="236" y="335"/>
                  <a:pt x="236" y="335"/>
                </a:cubicBezTo>
                <a:cubicBezTo>
                  <a:pt x="236" y="340"/>
                  <a:pt x="236" y="340"/>
                  <a:pt x="236" y="340"/>
                </a:cubicBezTo>
                <a:cubicBezTo>
                  <a:pt x="236" y="551"/>
                  <a:pt x="236" y="551"/>
                  <a:pt x="236" y="551"/>
                </a:cubicBezTo>
                <a:cubicBezTo>
                  <a:pt x="236" y="568"/>
                  <a:pt x="223" y="582"/>
                  <a:pt x="206" y="582"/>
                </a:cubicBezTo>
                <a:cubicBezTo>
                  <a:pt x="206" y="582"/>
                  <a:pt x="206" y="582"/>
                  <a:pt x="206" y="582"/>
                </a:cubicBezTo>
                <a:cubicBezTo>
                  <a:pt x="189" y="582"/>
                  <a:pt x="175" y="568"/>
                  <a:pt x="175" y="551"/>
                </a:cubicBezTo>
                <a:cubicBezTo>
                  <a:pt x="175" y="373"/>
                  <a:pt x="175" y="373"/>
                  <a:pt x="175" y="373"/>
                </a:cubicBezTo>
                <a:cubicBezTo>
                  <a:pt x="147" y="373"/>
                  <a:pt x="147" y="373"/>
                  <a:pt x="147" y="373"/>
                </a:cubicBezTo>
                <a:cubicBezTo>
                  <a:pt x="147" y="551"/>
                  <a:pt x="147" y="551"/>
                  <a:pt x="147" y="551"/>
                </a:cubicBezTo>
                <a:cubicBezTo>
                  <a:pt x="147" y="568"/>
                  <a:pt x="133" y="582"/>
                  <a:pt x="116" y="582"/>
                </a:cubicBezTo>
                <a:cubicBezTo>
                  <a:pt x="99" y="582"/>
                  <a:pt x="85" y="568"/>
                  <a:pt x="85" y="551"/>
                </a:cubicBezTo>
                <a:cubicBezTo>
                  <a:pt x="85" y="340"/>
                  <a:pt x="85" y="340"/>
                  <a:pt x="85" y="340"/>
                </a:cubicBezTo>
                <a:cubicBezTo>
                  <a:pt x="85" y="335"/>
                  <a:pt x="85" y="335"/>
                  <a:pt x="85" y="335"/>
                </a:cubicBezTo>
                <a:cubicBezTo>
                  <a:pt x="85" y="206"/>
                  <a:pt x="85" y="206"/>
                  <a:pt x="85" y="206"/>
                </a:cubicBezTo>
                <a:cubicBezTo>
                  <a:pt x="61" y="236"/>
                  <a:pt x="61" y="236"/>
                  <a:pt x="61" y="236"/>
                </a:cubicBezTo>
                <a:cubicBezTo>
                  <a:pt x="51" y="324"/>
                  <a:pt x="51" y="324"/>
                  <a:pt x="51" y="324"/>
                </a:cubicBezTo>
                <a:cubicBezTo>
                  <a:pt x="50" y="338"/>
                  <a:pt x="38" y="348"/>
                  <a:pt x="24" y="346"/>
                </a:cubicBezTo>
                <a:cubicBezTo>
                  <a:pt x="10" y="345"/>
                  <a:pt x="0" y="333"/>
                  <a:pt x="2" y="319"/>
                </a:cubicBezTo>
                <a:cubicBezTo>
                  <a:pt x="11" y="230"/>
                  <a:pt x="11" y="230"/>
                  <a:pt x="11" y="230"/>
                </a:cubicBezTo>
                <a:cubicBezTo>
                  <a:pt x="12" y="228"/>
                  <a:pt x="12" y="225"/>
                  <a:pt x="13" y="223"/>
                </a:cubicBezTo>
                <a:cubicBezTo>
                  <a:pt x="14" y="218"/>
                  <a:pt x="15" y="213"/>
                  <a:pt x="19" y="209"/>
                </a:cubicBezTo>
                <a:cubicBezTo>
                  <a:pt x="75" y="140"/>
                  <a:pt x="75" y="140"/>
                  <a:pt x="75" y="140"/>
                </a:cubicBezTo>
                <a:cubicBezTo>
                  <a:pt x="80" y="134"/>
                  <a:pt x="87" y="131"/>
                  <a:pt x="94" y="131"/>
                </a:cubicBezTo>
                <a:cubicBezTo>
                  <a:pt x="94" y="131"/>
                  <a:pt x="95" y="131"/>
                  <a:pt x="96" y="131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203" y="131"/>
                  <a:pt x="203" y="131"/>
                  <a:pt x="203" y="131"/>
                </a:cubicBezTo>
                <a:cubicBezTo>
                  <a:pt x="226" y="131"/>
                  <a:pt x="226" y="131"/>
                  <a:pt x="226" y="131"/>
                </a:cubicBezTo>
                <a:cubicBezTo>
                  <a:pt x="227" y="131"/>
                  <a:pt x="228" y="131"/>
                  <a:pt x="228" y="131"/>
                </a:cubicBezTo>
                <a:cubicBezTo>
                  <a:pt x="229" y="131"/>
                  <a:pt x="229" y="131"/>
                  <a:pt x="230" y="131"/>
                </a:cubicBezTo>
                <a:cubicBezTo>
                  <a:pt x="231" y="131"/>
                  <a:pt x="232" y="131"/>
                  <a:pt x="233" y="132"/>
                </a:cubicBezTo>
                <a:cubicBezTo>
                  <a:pt x="233" y="132"/>
                  <a:pt x="234" y="132"/>
                  <a:pt x="234" y="132"/>
                </a:cubicBezTo>
                <a:cubicBezTo>
                  <a:pt x="240" y="134"/>
                  <a:pt x="246" y="138"/>
                  <a:pt x="249" y="144"/>
                </a:cubicBezTo>
                <a:cubicBezTo>
                  <a:pt x="302" y="209"/>
                  <a:pt x="302" y="209"/>
                  <a:pt x="302" y="209"/>
                </a:cubicBezTo>
                <a:cubicBezTo>
                  <a:pt x="306" y="213"/>
                  <a:pt x="307" y="218"/>
                  <a:pt x="308" y="223"/>
                </a:cubicBezTo>
                <a:cubicBezTo>
                  <a:pt x="309" y="225"/>
                  <a:pt x="309" y="228"/>
                  <a:pt x="310" y="230"/>
                </a:cubicBezTo>
                <a:cubicBezTo>
                  <a:pt x="317" y="297"/>
                  <a:pt x="317" y="297"/>
                  <a:pt x="317" y="297"/>
                </a:cubicBezTo>
                <a:cubicBezTo>
                  <a:pt x="322" y="295"/>
                  <a:pt x="328" y="293"/>
                  <a:pt x="334" y="293"/>
                </a:cubicBezTo>
                <a:cubicBezTo>
                  <a:pt x="348" y="293"/>
                  <a:pt x="360" y="298"/>
                  <a:pt x="369" y="307"/>
                </a:cubicBezTo>
                <a:cubicBezTo>
                  <a:pt x="387" y="326"/>
                  <a:pt x="387" y="359"/>
                  <a:pt x="387" y="360"/>
                </a:cubicBezTo>
                <a:close/>
                <a:moveTo>
                  <a:pt x="104" y="57"/>
                </a:moveTo>
                <a:cubicBezTo>
                  <a:pt x="104" y="25"/>
                  <a:pt x="129" y="0"/>
                  <a:pt x="161" y="0"/>
                </a:cubicBezTo>
                <a:cubicBezTo>
                  <a:pt x="192" y="0"/>
                  <a:pt x="218" y="25"/>
                  <a:pt x="218" y="57"/>
                </a:cubicBezTo>
                <a:cubicBezTo>
                  <a:pt x="218" y="88"/>
                  <a:pt x="192" y="113"/>
                  <a:pt x="161" y="113"/>
                </a:cubicBezTo>
                <a:cubicBezTo>
                  <a:pt x="129" y="113"/>
                  <a:pt x="104" y="88"/>
                  <a:pt x="104" y="57"/>
                </a:cubicBezTo>
                <a:close/>
                <a:moveTo>
                  <a:pt x="165" y="56"/>
                </a:moveTo>
                <a:cubicBezTo>
                  <a:pt x="165" y="62"/>
                  <a:pt x="170" y="67"/>
                  <a:pt x="176" y="67"/>
                </a:cubicBezTo>
                <a:cubicBezTo>
                  <a:pt x="190" y="67"/>
                  <a:pt x="190" y="67"/>
                  <a:pt x="190" y="67"/>
                </a:cubicBezTo>
                <a:cubicBezTo>
                  <a:pt x="196" y="67"/>
                  <a:pt x="201" y="62"/>
                  <a:pt x="201" y="56"/>
                </a:cubicBezTo>
                <a:cubicBezTo>
                  <a:pt x="201" y="55"/>
                  <a:pt x="201" y="55"/>
                  <a:pt x="201" y="55"/>
                </a:cubicBezTo>
                <a:cubicBezTo>
                  <a:pt x="201" y="49"/>
                  <a:pt x="196" y="44"/>
                  <a:pt x="190" y="44"/>
                </a:cubicBezTo>
                <a:cubicBezTo>
                  <a:pt x="176" y="44"/>
                  <a:pt x="176" y="44"/>
                  <a:pt x="176" y="44"/>
                </a:cubicBezTo>
                <a:cubicBezTo>
                  <a:pt x="170" y="44"/>
                  <a:pt x="165" y="49"/>
                  <a:pt x="165" y="55"/>
                </a:cubicBezTo>
                <a:lnTo>
                  <a:pt x="165" y="56"/>
                </a:lnTo>
                <a:close/>
                <a:moveTo>
                  <a:pt x="121" y="56"/>
                </a:moveTo>
                <a:cubicBezTo>
                  <a:pt x="121" y="62"/>
                  <a:pt x="126" y="67"/>
                  <a:pt x="132" y="67"/>
                </a:cubicBezTo>
                <a:cubicBezTo>
                  <a:pt x="146" y="67"/>
                  <a:pt x="146" y="67"/>
                  <a:pt x="146" y="67"/>
                </a:cubicBezTo>
                <a:cubicBezTo>
                  <a:pt x="152" y="67"/>
                  <a:pt x="156" y="62"/>
                  <a:pt x="156" y="56"/>
                </a:cubicBezTo>
                <a:cubicBezTo>
                  <a:pt x="156" y="55"/>
                  <a:pt x="156" y="55"/>
                  <a:pt x="156" y="55"/>
                </a:cubicBezTo>
                <a:cubicBezTo>
                  <a:pt x="156" y="49"/>
                  <a:pt x="152" y="44"/>
                  <a:pt x="146" y="44"/>
                </a:cubicBezTo>
                <a:cubicBezTo>
                  <a:pt x="132" y="44"/>
                  <a:pt x="132" y="44"/>
                  <a:pt x="132" y="44"/>
                </a:cubicBezTo>
                <a:cubicBezTo>
                  <a:pt x="126" y="44"/>
                  <a:pt x="121" y="49"/>
                  <a:pt x="121" y="55"/>
                </a:cubicBezTo>
                <a:lnTo>
                  <a:pt x="121" y="56"/>
                </a:ln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タイトル 1">
            <a:extLst>
              <a:ext uri="{FF2B5EF4-FFF2-40B4-BE49-F238E27FC236}">
                <a16:creationId xmlns:a16="http://schemas.microsoft.com/office/drawing/2014/main" id="{A5851180-FC94-0557-3625-CE541F68DEB3}"/>
              </a:ext>
            </a:extLst>
          </p:cNvPr>
          <p:cNvSpPr txBox="1">
            <a:spLocks/>
          </p:cNvSpPr>
          <p:nvPr/>
        </p:nvSpPr>
        <p:spPr>
          <a:xfrm>
            <a:off x="335561" y="3323772"/>
            <a:ext cx="6170480" cy="239752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100" b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algn="l"/>
            <a:r>
              <a:rPr lang="ja-JP" altLang="en-US" sz="3200" dirty="0">
                <a:solidFill>
                  <a:schemeClr val="tx2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</a:t>
            </a:r>
            <a:r>
              <a:rPr lang="en-US" altLang="ja-JP" sz="3200" dirty="0">
                <a:solidFill>
                  <a:schemeClr val="tx2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lang="ja-JP" altLang="en-US" sz="3200" dirty="0">
                <a:solidFill>
                  <a:schemeClr val="tx2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　</a:t>
            </a:r>
            <a:r>
              <a:rPr lang="en-US" altLang="ja-JP" sz="3200" dirty="0">
                <a:solidFill>
                  <a:schemeClr val="tx2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9/30(</a:t>
            </a:r>
            <a:r>
              <a:rPr lang="ja-JP" altLang="en-US" sz="3200" dirty="0">
                <a:solidFill>
                  <a:schemeClr val="tx2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水</a:t>
            </a:r>
            <a:r>
              <a:rPr lang="en-US" altLang="ja-JP" sz="3200" dirty="0">
                <a:solidFill>
                  <a:schemeClr val="tx2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</a:p>
          <a:p>
            <a:pPr algn="l"/>
            <a:r>
              <a:rPr lang="ja-JP" altLang="en-US" sz="3200" dirty="0">
                <a:solidFill>
                  <a:schemeClr val="tx2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</a:t>
            </a:r>
            <a:r>
              <a:rPr lang="en-US" altLang="ja-JP" sz="3200" dirty="0">
                <a:solidFill>
                  <a:schemeClr val="tx2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11/25(</a:t>
            </a:r>
            <a:r>
              <a:rPr lang="ja-JP" altLang="en-US" sz="3200" dirty="0">
                <a:solidFill>
                  <a:schemeClr val="tx2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水</a:t>
            </a:r>
            <a:r>
              <a:rPr lang="en-US" altLang="ja-JP" sz="3200" dirty="0">
                <a:solidFill>
                  <a:schemeClr val="tx2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</a:p>
          <a:p>
            <a:pPr algn="l"/>
            <a:r>
              <a:rPr lang="ja-JP" altLang="en-US" sz="3200" dirty="0">
                <a:solidFill>
                  <a:schemeClr val="tx2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</a:t>
            </a:r>
            <a:r>
              <a:rPr lang="en-US" altLang="ja-JP" sz="3200" dirty="0">
                <a:solidFill>
                  <a:schemeClr val="tx2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9</a:t>
            </a:r>
            <a:r>
              <a:rPr lang="ja-JP" altLang="en-US" sz="3200" dirty="0">
                <a:solidFill>
                  <a:schemeClr val="tx2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　</a:t>
            </a:r>
            <a:r>
              <a:rPr lang="en-US" altLang="ja-JP" sz="3200" dirty="0">
                <a:solidFill>
                  <a:schemeClr val="tx2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1/27(</a:t>
            </a:r>
            <a:r>
              <a:rPr lang="ja-JP" altLang="en-US" sz="3200" dirty="0">
                <a:solidFill>
                  <a:schemeClr val="tx2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水</a:t>
            </a:r>
            <a:r>
              <a:rPr lang="en-US" altLang="ja-JP" sz="3200" dirty="0">
                <a:solidFill>
                  <a:schemeClr val="tx2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</a:p>
          <a:p>
            <a:pPr algn="l"/>
            <a:r>
              <a:rPr lang="ja-JP" altLang="en-US" sz="3200" dirty="0">
                <a:solidFill>
                  <a:schemeClr val="tx2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  </a:t>
            </a:r>
            <a:r>
              <a:rPr lang="en-US" altLang="ja-JP" sz="3200" dirty="0">
                <a:solidFill>
                  <a:schemeClr val="tx2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3/24(</a:t>
            </a:r>
            <a:r>
              <a:rPr lang="ja-JP" altLang="en-US" sz="3200" dirty="0">
                <a:solidFill>
                  <a:schemeClr val="tx2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水</a:t>
            </a:r>
            <a:r>
              <a:rPr lang="en-US" altLang="ja-JP" sz="3200" dirty="0">
                <a:solidFill>
                  <a:schemeClr val="tx2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lang="ja-JP" altLang="ja-JP" sz="3200" dirty="0">
              <a:solidFill>
                <a:schemeClr val="tx2">
                  <a:lumMod val="95000"/>
                  <a:lumOff val="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0B3FC06E-E19A-C908-5A4E-9C4AA0B187BE}"/>
              </a:ext>
            </a:extLst>
          </p:cNvPr>
          <p:cNvSpPr txBox="1">
            <a:spLocks/>
          </p:cNvSpPr>
          <p:nvPr/>
        </p:nvSpPr>
        <p:spPr>
          <a:xfrm>
            <a:off x="431657" y="5811814"/>
            <a:ext cx="6170480" cy="32050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100" b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algn="l"/>
            <a:r>
              <a:rPr lang="ja-JP" altLang="ja-JP" sz="1600" dirty="0">
                <a:solidFill>
                  <a:schemeClr val="tx2"/>
                </a:solidFill>
              </a:rPr>
              <a:t>【開催日時】</a:t>
            </a:r>
            <a:br>
              <a:rPr lang="en-US" altLang="ja-JP" sz="1600" dirty="0">
                <a:solidFill>
                  <a:schemeClr val="tx2"/>
                </a:solidFill>
              </a:rPr>
            </a:br>
            <a:r>
              <a:rPr lang="ja-JP" altLang="ja-JP" sz="1600" dirty="0">
                <a:solidFill>
                  <a:schemeClr val="tx2"/>
                </a:solidFill>
              </a:rPr>
              <a:t>奇数月の第</a:t>
            </a:r>
            <a:r>
              <a:rPr lang="en-US" altLang="ja-JP" sz="1600" dirty="0">
                <a:solidFill>
                  <a:schemeClr val="tx2"/>
                </a:solidFill>
              </a:rPr>
              <a:t>4</a:t>
            </a:r>
            <a:r>
              <a:rPr lang="ja-JP" altLang="ja-JP" sz="1600" dirty="0">
                <a:solidFill>
                  <a:schemeClr val="tx2"/>
                </a:solidFill>
              </a:rPr>
              <a:t>水曜日</a:t>
            </a:r>
            <a:r>
              <a:rPr lang="en-US" altLang="ja-JP" sz="1600" dirty="0">
                <a:solidFill>
                  <a:schemeClr val="tx2"/>
                </a:solidFill>
              </a:rPr>
              <a:t>(</a:t>
            </a:r>
            <a:r>
              <a:rPr lang="ja-JP" altLang="ja-JP" sz="1600" dirty="0">
                <a:solidFill>
                  <a:schemeClr val="tx2"/>
                </a:solidFill>
              </a:rPr>
              <a:t>祝日の場合は第５水曜日</a:t>
            </a:r>
            <a:r>
              <a:rPr lang="en-US" altLang="ja-JP" sz="1600" dirty="0">
                <a:solidFill>
                  <a:schemeClr val="tx2"/>
                </a:solidFill>
              </a:rPr>
              <a:t>)</a:t>
            </a:r>
            <a:r>
              <a:rPr lang="ja-JP" altLang="ja-JP" sz="1600" dirty="0">
                <a:solidFill>
                  <a:schemeClr val="tx2"/>
                </a:solidFill>
              </a:rPr>
              <a:t>　</a:t>
            </a:r>
            <a:endParaRPr lang="en-US" altLang="ja-JP" sz="1600" dirty="0">
              <a:solidFill>
                <a:schemeClr val="tx2"/>
              </a:solidFill>
            </a:endParaRPr>
          </a:p>
          <a:p>
            <a:pPr algn="l"/>
            <a:r>
              <a:rPr lang="en-US" altLang="ja-JP" sz="1600" dirty="0">
                <a:solidFill>
                  <a:schemeClr val="tx2"/>
                </a:solidFill>
              </a:rPr>
              <a:t>11:00</a:t>
            </a:r>
            <a:r>
              <a:rPr lang="ja-JP" altLang="ja-JP" sz="1600" dirty="0">
                <a:solidFill>
                  <a:schemeClr val="tx2"/>
                </a:solidFill>
              </a:rPr>
              <a:t>～</a:t>
            </a:r>
            <a:r>
              <a:rPr lang="en-US" altLang="ja-JP" sz="1600" dirty="0">
                <a:solidFill>
                  <a:schemeClr val="tx2"/>
                </a:solidFill>
              </a:rPr>
              <a:t>12:00(11:00</a:t>
            </a:r>
            <a:r>
              <a:rPr lang="ja-JP" altLang="ja-JP" sz="1600" dirty="0">
                <a:solidFill>
                  <a:schemeClr val="tx2"/>
                </a:solidFill>
              </a:rPr>
              <a:t>～受付</a:t>
            </a:r>
            <a:r>
              <a:rPr lang="en-US" altLang="ja-JP" sz="1600" dirty="0">
                <a:solidFill>
                  <a:schemeClr val="tx2"/>
                </a:solidFill>
              </a:rPr>
              <a:t>)</a:t>
            </a:r>
            <a:endParaRPr lang="ja-JP" altLang="ja-JP" sz="1600" dirty="0">
              <a:solidFill>
                <a:schemeClr val="tx2"/>
              </a:solidFill>
            </a:endParaRPr>
          </a:p>
          <a:p>
            <a:pPr algn="l"/>
            <a:endParaRPr lang="en-US" altLang="ja-JP" sz="1600" dirty="0">
              <a:solidFill>
                <a:schemeClr val="tx2"/>
              </a:solidFill>
            </a:endParaRPr>
          </a:p>
          <a:p>
            <a:pPr algn="l"/>
            <a:r>
              <a:rPr lang="ja-JP" altLang="ja-JP" sz="1600" dirty="0">
                <a:solidFill>
                  <a:schemeClr val="tx2"/>
                </a:solidFill>
              </a:rPr>
              <a:t>【場所】</a:t>
            </a:r>
            <a:br>
              <a:rPr lang="en-US" altLang="ja-JP" sz="1600" dirty="0">
                <a:solidFill>
                  <a:schemeClr val="tx2"/>
                </a:solidFill>
              </a:rPr>
            </a:br>
            <a:r>
              <a:rPr lang="ja-JP" altLang="ja-JP" sz="1600" dirty="0">
                <a:solidFill>
                  <a:schemeClr val="tx2"/>
                </a:solidFill>
              </a:rPr>
              <a:t>新別府病院 </a:t>
            </a:r>
            <a:r>
              <a:rPr lang="en-US" altLang="ja-JP" sz="1600" dirty="0">
                <a:solidFill>
                  <a:schemeClr val="tx2"/>
                </a:solidFill>
              </a:rPr>
              <a:t>A4</a:t>
            </a:r>
            <a:r>
              <a:rPr lang="ja-JP" altLang="ja-JP" sz="1600" dirty="0">
                <a:solidFill>
                  <a:schemeClr val="tx2"/>
                </a:solidFill>
              </a:rPr>
              <a:t>カンファレンス室</a:t>
            </a:r>
          </a:p>
          <a:p>
            <a:pPr algn="l"/>
            <a:endParaRPr lang="en-US" altLang="ja-JP" sz="1600" dirty="0">
              <a:solidFill>
                <a:schemeClr val="tx2"/>
              </a:solidFill>
            </a:endParaRPr>
          </a:p>
          <a:p>
            <a:pPr algn="l"/>
            <a:r>
              <a:rPr lang="ja-JP" altLang="ja-JP" sz="1600" dirty="0">
                <a:solidFill>
                  <a:schemeClr val="tx2"/>
                </a:solidFill>
              </a:rPr>
              <a:t>【その他】</a:t>
            </a:r>
          </a:p>
          <a:p>
            <a:pPr algn="l"/>
            <a:r>
              <a:rPr lang="ja-JP" altLang="ja-JP" sz="1600" dirty="0">
                <a:solidFill>
                  <a:schemeClr val="tx2"/>
                </a:solidFill>
              </a:rPr>
              <a:t>動きやすい服装、靴でお越しください。また、水分もご用意ください。</a:t>
            </a:r>
          </a:p>
          <a:p>
            <a:pPr algn="l"/>
            <a:endParaRPr lang="en-US" altLang="ja-JP" sz="1600" dirty="0">
              <a:solidFill>
                <a:schemeClr val="tx2"/>
              </a:solidFill>
            </a:endParaRPr>
          </a:p>
          <a:p>
            <a:pPr algn="l"/>
            <a:r>
              <a:rPr lang="ja-JP" altLang="ja-JP" sz="1600" dirty="0">
                <a:solidFill>
                  <a:schemeClr val="tx2"/>
                </a:solidFill>
              </a:rPr>
              <a:t>【お問い合わせ】</a:t>
            </a:r>
            <a:br>
              <a:rPr lang="en-US" altLang="ja-JP" sz="1600" dirty="0">
                <a:solidFill>
                  <a:schemeClr val="tx2"/>
                </a:solidFill>
              </a:rPr>
            </a:br>
            <a:r>
              <a:rPr lang="ja-JP" altLang="ja-JP" sz="1600" dirty="0">
                <a:solidFill>
                  <a:schemeClr val="tx2"/>
                </a:solidFill>
              </a:rPr>
              <a:t>新別府病院 リハビリテーション科</a:t>
            </a:r>
            <a:br>
              <a:rPr lang="en-US" altLang="ja-JP" sz="1600" dirty="0">
                <a:solidFill>
                  <a:schemeClr val="tx2"/>
                </a:solidFill>
              </a:rPr>
            </a:br>
            <a:r>
              <a:rPr lang="en-US" altLang="ja-JP" sz="1600" dirty="0">
                <a:solidFill>
                  <a:schemeClr val="tx2"/>
                </a:solidFill>
              </a:rPr>
              <a:t>TEL</a:t>
            </a:r>
            <a:r>
              <a:rPr lang="ja-JP" altLang="ja-JP" sz="1600" dirty="0">
                <a:solidFill>
                  <a:schemeClr val="tx2"/>
                </a:solidFill>
              </a:rPr>
              <a:t>：</a:t>
            </a:r>
            <a:r>
              <a:rPr lang="en-US" altLang="ja-JP" sz="1600" dirty="0">
                <a:solidFill>
                  <a:schemeClr val="tx2"/>
                </a:solidFill>
              </a:rPr>
              <a:t>0977-22-0391</a:t>
            </a:r>
            <a:endParaRPr lang="ja-JP" altLang="ja-JP" sz="1600" dirty="0">
              <a:solidFill>
                <a:schemeClr val="tx2"/>
              </a:solidFill>
            </a:endParaRPr>
          </a:p>
          <a:p>
            <a:pPr algn="l"/>
            <a:r>
              <a:rPr lang="en-US" altLang="ja-JP" sz="1600" dirty="0">
                <a:solidFill>
                  <a:schemeClr val="tx2"/>
                </a:solidFill>
              </a:rPr>
              <a:t>※</a:t>
            </a:r>
            <a:r>
              <a:rPr lang="ja-JP" altLang="ja-JP" sz="1600" dirty="0">
                <a:solidFill>
                  <a:schemeClr val="tx2"/>
                </a:solidFill>
              </a:rPr>
              <a:t>開催日程の詳細は、別府市報や新別府病院</a:t>
            </a:r>
            <a:r>
              <a:rPr lang="en-US" altLang="ja-JP" sz="1600" dirty="0">
                <a:solidFill>
                  <a:schemeClr val="tx2"/>
                </a:solidFill>
              </a:rPr>
              <a:t>SNS</a:t>
            </a:r>
            <a:r>
              <a:rPr lang="ja-JP" altLang="ja-JP" sz="1600" dirty="0">
                <a:solidFill>
                  <a:schemeClr val="tx2"/>
                </a:solidFill>
              </a:rPr>
              <a:t>等でご確認ください。</a:t>
            </a:r>
          </a:p>
        </p:txBody>
      </p:sp>
      <p:grpSp>
        <p:nvGrpSpPr>
          <p:cNvPr id="16" name="グループ 138" descr="男性の図形">
            <a:extLst>
              <a:ext uri="{FF2B5EF4-FFF2-40B4-BE49-F238E27FC236}">
                <a16:creationId xmlns:a16="http://schemas.microsoft.com/office/drawing/2014/main" id="{CFB71545-4BFF-AA34-2A25-680FD8592A76}"/>
              </a:ext>
            </a:extLst>
          </p:cNvPr>
          <p:cNvGrpSpPr/>
          <p:nvPr/>
        </p:nvGrpSpPr>
        <p:grpSpPr>
          <a:xfrm>
            <a:off x="5438230" y="7818205"/>
            <a:ext cx="471158" cy="758112"/>
            <a:chOff x="3022841" y="3784600"/>
            <a:chExt cx="285024" cy="496888"/>
          </a:xfrm>
          <a:solidFill>
            <a:schemeClr val="accent1"/>
          </a:solidFill>
        </p:grpSpPr>
        <p:sp>
          <p:nvSpPr>
            <p:cNvPr id="17" name="円/楕円 174">
              <a:extLst>
                <a:ext uri="{FF2B5EF4-FFF2-40B4-BE49-F238E27FC236}">
                  <a16:creationId xmlns:a16="http://schemas.microsoft.com/office/drawing/2014/main" id="{4E4EA3AA-651E-02D3-75DB-9AAF5E5416A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17849" y="3784600"/>
              <a:ext cx="95008" cy="984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8" name="フリーフォーム(F) 175">
              <a:extLst>
                <a:ext uri="{FF2B5EF4-FFF2-40B4-BE49-F238E27FC236}">
                  <a16:creationId xmlns:a16="http://schemas.microsoft.com/office/drawing/2014/main" id="{0829397E-F181-C297-2865-578B0B8DAEA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22841" y="3895725"/>
              <a:ext cx="285024" cy="385763"/>
            </a:xfrm>
            <a:custGeom>
              <a:avLst/>
              <a:gdLst>
                <a:gd name="T0" fmla="*/ 88 w 90"/>
                <a:gd name="T1" fmla="*/ 44 h 121"/>
                <a:gd name="T2" fmla="*/ 69 w 90"/>
                <a:gd name="T3" fmla="*/ 4 h 121"/>
                <a:gd name="T4" fmla="*/ 62 w 90"/>
                <a:gd name="T5" fmla="*/ 0 h 121"/>
                <a:gd name="T6" fmla="*/ 56 w 90"/>
                <a:gd name="T7" fmla="*/ 0 h 121"/>
                <a:gd name="T8" fmla="*/ 34 w 90"/>
                <a:gd name="T9" fmla="*/ 0 h 121"/>
                <a:gd name="T10" fmla="*/ 28 w 90"/>
                <a:gd name="T11" fmla="*/ 0 h 121"/>
                <a:gd name="T12" fmla="*/ 21 w 90"/>
                <a:gd name="T13" fmla="*/ 4 h 121"/>
                <a:gd name="T14" fmla="*/ 2 w 90"/>
                <a:gd name="T15" fmla="*/ 44 h 121"/>
                <a:gd name="T16" fmla="*/ 5 w 90"/>
                <a:gd name="T17" fmla="*/ 53 h 121"/>
                <a:gd name="T18" fmla="*/ 14 w 90"/>
                <a:gd name="T19" fmla="*/ 50 h 121"/>
                <a:gd name="T20" fmla="*/ 25 w 90"/>
                <a:gd name="T21" fmla="*/ 27 h 121"/>
                <a:gd name="T22" fmla="*/ 25 w 90"/>
                <a:gd name="T23" fmla="*/ 55 h 121"/>
                <a:gd name="T24" fmla="*/ 25 w 90"/>
                <a:gd name="T25" fmla="*/ 56 h 121"/>
                <a:gd name="T26" fmla="*/ 25 w 90"/>
                <a:gd name="T27" fmla="*/ 112 h 121"/>
                <a:gd name="T28" fmla="*/ 33 w 90"/>
                <a:gd name="T29" fmla="*/ 121 h 121"/>
                <a:gd name="T30" fmla="*/ 41 w 90"/>
                <a:gd name="T31" fmla="*/ 112 h 121"/>
                <a:gd name="T32" fmla="*/ 41 w 90"/>
                <a:gd name="T33" fmla="*/ 65 h 121"/>
                <a:gd name="T34" fmla="*/ 49 w 90"/>
                <a:gd name="T35" fmla="*/ 65 h 121"/>
                <a:gd name="T36" fmla="*/ 49 w 90"/>
                <a:gd name="T37" fmla="*/ 112 h 121"/>
                <a:gd name="T38" fmla="*/ 57 w 90"/>
                <a:gd name="T39" fmla="*/ 121 h 121"/>
                <a:gd name="T40" fmla="*/ 65 w 90"/>
                <a:gd name="T41" fmla="*/ 112 h 121"/>
                <a:gd name="T42" fmla="*/ 65 w 90"/>
                <a:gd name="T43" fmla="*/ 56 h 121"/>
                <a:gd name="T44" fmla="*/ 65 w 90"/>
                <a:gd name="T45" fmla="*/ 55 h 121"/>
                <a:gd name="T46" fmla="*/ 65 w 90"/>
                <a:gd name="T47" fmla="*/ 27 h 121"/>
                <a:gd name="T48" fmla="*/ 76 w 90"/>
                <a:gd name="T49" fmla="*/ 50 h 121"/>
                <a:gd name="T50" fmla="*/ 85 w 90"/>
                <a:gd name="T51" fmla="*/ 53 h 121"/>
                <a:gd name="T52" fmla="*/ 88 w 90"/>
                <a:gd name="T53" fmla="*/ 44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0" h="121">
                  <a:moveTo>
                    <a:pt x="88" y="44"/>
                  </a:moveTo>
                  <a:cubicBezTo>
                    <a:pt x="69" y="4"/>
                    <a:pt x="69" y="4"/>
                    <a:pt x="69" y="4"/>
                  </a:cubicBezTo>
                  <a:cubicBezTo>
                    <a:pt x="68" y="1"/>
                    <a:pt x="65" y="0"/>
                    <a:pt x="62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5" y="0"/>
                    <a:pt x="23" y="1"/>
                    <a:pt x="21" y="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0" y="47"/>
                    <a:pt x="2" y="51"/>
                    <a:pt x="5" y="53"/>
                  </a:cubicBezTo>
                  <a:cubicBezTo>
                    <a:pt x="8" y="54"/>
                    <a:pt x="12" y="53"/>
                    <a:pt x="14" y="50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25" y="112"/>
                    <a:pt x="25" y="112"/>
                    <a:pt x="25" y="112"/>
                  </a:cubicBezTo>
                  <a:cubicBezTo>
                    <a:pt x="25" y="117"/>
                    <a:pt x="29" y="121"/>
                    <a:pt x="33" y="121"/>
                  </a:cubicBezTo>
                  <a:cubicBezTo>
                    <a:pt x="38" y="121"/>
                    <a:pt x="41" y="117"/>
                    <a:pt x="41" y="112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7"/>
                    <a:pt x="53" y="121"/>
                    <a:pt x="57" y="121"/>
                  </a:cubicBezTo>
                  <a:cubicBezTo>
                    <a:pt x="62" y="121"/>
                    <a:pt x="65" y="117"/>
                    <a:pt x="65" y="112"/>
                  </a:cubicBezTo>
                  <a:cubicBezTo>
                    <a:pt x="65" y="56"/>
                    <a:pt x="65" y="56"/>
                    <a:pt x="65" y="56"/>
                  </a:cubicBezTo>
                  <a:cubicBezTo>
                    <a:pt x="65" y="55"/>
                    <a:pt x="65" y="55"/>
                    <a:pt x="65" y="55"/>
                  </a:cubicBezTo>
                  <a:cubicBezTo>
                    <a:pt x="65" y="27"/>
                    <a:pt x="65" y="27"/>
                    <a:pt x="65" y="27"/>
                  </a:cubicBezTo>
                  <a:cubicBezTo>
                    <a:pt x="76" y="50"/>
                    <a:pt x="76" y="50"/>
                    <a:pt x="76" y="50"/>
                  </a:cubicBezTo>
                  <a:cubicBezTo>
                    <a:pt x="78" y="53"/>
                    <a:pt x="82" y="54"/>
                    <a:pt x="85" y="53"/>
                  </a:cubicBezTo>
                  <a:cubicBezTo>
                    <a:pt x="89" y="51"/>
                    <a:pt x="90" y="47"/>
                    <a:pt x="88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19" name="グループ 141" descr="赤ちゃんの図形">
            <a:extLst>
              <a:ext uri="{FF2B5EF4-FFF2-40B4-BE49-F238E27FC236}">
                <a16:creationId xmlns:a16="http://schemas.microsoft.com/office/drawing/2014/main" id="{B988C352-CDA4-6003-FA8C-C2C2DB275D6E}"/>
              </a:ext>
            </a:extLst>
          </p:cNvPr>
          <p:cNvGrpSpPr/>
          <p:nvPr/>
        </p:nvGrpSpPr>
        <p:grpSpPr>
          <a:xfrm>
            <a:off x="5761257" y="8084634"/>
            <a:ext cx="290548" cy="491683"/>
            <a:chOff x="3345868" y="3959225"/>
            <a:chExt cx="175765" cy="322263"/>
          </a:xfrm>
          <a:solidFill>
            <a:schemeClr val="accent1"/>
          </a:solidFill>
        </p:grpSpPr>
        <p:sp>
          <p:nvSpPr>
            <p:cNvPr id="20" name="円/楕円 176">
              <a:extLst>
                <a:ext uri="{FF2B5EF4-FFF2-40B4-BE49-F238E27FC236}">
                  <a16:creationId xmlns:a16="http://schemas.microsoft.com/office/drawing/2014/main" id="{281624E4-FDEE-CC68-F125-7A8469E420B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96539" y="3959225"/>
              <a:ext cx="74423" cy="730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1" name="フリーフォーム(F) 177">
              <a:extLst>
                <a:ext uri="{FF2B5EF4-FFF2-40B4-BE49-F238E27FC236}">
                  <a16:creationId xmlns:a16="http://schemas.microsoft.com/office/drawing/2014/main" id="{607C68B8-B4A8-B876-638A-51316A26507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45868" y="4041775"/>
              <a:ext cx="175765" cy="239713"/>
            </a:xfrm>
            <a:custGeom>
              <a:avLst/>
              <a:gdLst>
                <a:gd name="T0" fmla="*/ 54 w 55"/>
                <a:gd name="T1" fmla="*/ 27 h 75"/>
                <a:gd name="T2" fmla="*/ 42 w 55"/>
                <a:gd name="T3" fmla="*/ 3 h 75"/>
                <a:gd name="T4" fmla="*/ 38 w 55"/>
                <a:gd name="T5" fmla="*/ 0 h 75"/>
                <a:gd name="T6" fmla="*/ 34 w 55"/>
                <a:gd name="T7" fmla="*/ 0 h 75"/>
                <a:gd name="T8" fmla="*/ 20 w 55"/>
                <a:gd name="T9" fmla="*/ 0 h 75"/>
                <a:gd name="T10" fmla="*/ 17 w 55"/>
                <a:gd name="T11" fmla="*/ 0 h 75"/>
                <a:gd name="T12" fmla="*/ 13 w 55"/>
                <a:gd name="T13" fmla="*/ 3 h 75"/>
                <a:gd name="T14" fmla="*/ 1 w 55"/>
                <a:gd name="T15" fmla="*/ 27 h 75"/>
                <a:gd name="T16" fmla="*/ 3 w 55"/>
                <a:gd name="T17" fmla="*/ 33 h 75"/>
                <a:gd name="T18" fmla="*/ 8 w 55"/>
                <a:gd name="T19" fmla="*/ 31 h 75"/>
                <a:gd name="T20" fmla="*/ 15 w 55"/>
                <a:gd name="T21" fmla="*/ 17 h 75"/>
                <a:gd name="T22" fmla="*/ 15 w 55"/>
                <a:gd name="T23" fmla="*/ 34 h 75"/>
                <a:gd name="T24" fmla="*/ 15 w 55"/>
                <a:gd name="T25" fmla="*/ 35 h 75"/>
                <a:gd name="T26" fmla="*/ 15 w 55"/>
                <a:gd name="T27" fmla="*/ 70 h 75"/>
                <a:gd name="T28" fmla="*/ 20 w 55"/>
                <a:gd name="T29" fmla="*/ 75 h 75"/>
                <a:gd name="T30" fmla="*/ 25 w 55"/>
                <a:gd name="T31" fmla="*/ 70 h 75"/>
                <a:gd name="T32" fmla="*/ 25 w 55"/>
                <a:gd name="T33" fmla="*/ 40 h 75"/>
                <a:gd name="T34" fmla="*/ 30 w 55"/>
                <a:gd name="T35" fmla="*/ 40 h 75"/>
                <a:gd name="T36" fmla="*/ 30 w 55"/>
                <a:gd name="T37" fmla="*/ 70 h 75"/>
                <a:gd name="T38" fmla="*/ 35 w 55"/>
                <a:gd name="T39" fmla="*/ 75 h 75"/>
                <a:gd name="T40" fmla="*/ 40 w 55"/>
                <a:gd name="T41" fmla="*/ 70 h 75"/>
                <a:gd name="T42" fmla="*/ 40 w 55"/>
                <a:gd name="T43" fmla="*/ 35 h 75"/>
                <a:gd name="T44" fmla="*/ 40 w 55"/>
                <a:gd name="T45" fmla="*/ 34 h 75"/>
                <a:gd name="T46" fmla="*/ 40 w 55"/>
                <a:gd name="T47" fmla="*/ 17 h 75"/>
                <a:gd name="T48" fmla="*/ 47 w 55"/>
                <a:gd name="T49" fmla="*/ 31 h 75"/>
                <a:gd name="T50" fmla="*/ 52 w 55"/>
                <a:gd name="T51" fmla="*/ 33 h 75"/>
                <a:gd name="T52" fmla="*/ 54 w 55"/>
                <a:gd name="T53" fmla="*/ 2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75">
                  <a:moveTo>
                    <a:pt x="54" y="27"/>
                  </a:moveTo>
                  <a:cubicBezTo>
                    <a:pt x="42" y="3"/>
                    <a:pt x="42" y="3"/>
                    <a:pt x="42" y="3"/>
                  </a:cubicBezTo>
                  <a:cubicBezTo>
                    <a:pt x="41" y="1"/>
                    <a:pt x="39" y="0"/>
                    <a:pt x="38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0"/>
                    <a:pt x="13" y="1"/>
                    <a:pt x="13" y="3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9"/>
                    <a:pt x="1" y="32"/>
                    <a:pt x="3" y="33"/>
                  </a:cubicBezTo>
                  <a:cubicBezTo>
                    <a:pt x="5" y="34"/>
                    <a:pt x="7" y="33"/>
                    <a:pt x="8" y="31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5" y="72"/>
                    <a:pt x="17" y="75"/>
                    <a:pt x="20" y="75"/>
                  </a:cubicBezTo>
                  <a:cubicBezTo>
                    <a:pt x="23" y="75"/>
                    <a:pt x="25" y="72"/>
                    <a:pt x="25" y="7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70"/>
                    <a:pt x="30" y="70"/>
                    <a:pt x="30" y="70"/>
                  </a:cubicBezTo>
                  <a:cubicBezTo>
                    <a:pt x="30" y="72"/>
                    <a:pt x="32" y="75"/>
                    <a:pt x="35" y="75"/>
                  </a:cubicBezTo>
                  <a:cubicBezTo>
                    <a:pt x="37" y="75"/>
                    <a:pt x="40" y="72"/>
                    <a:pt x="40" y="70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8" y="33"/>
                    <a:pt x="50" y="34"/>
                    <a:pt x="52" y="33"/>
                  </a:cubicBezTo>
                  <a:cubicBezTo>
                    <a:pt x="54" y="32"/>
                    <a:pt x="55" y="29"/>
                    <a:pt x="54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22" name="グループ 144" descr="女性の図形">
            <a:extLst>
              <a:ext uri="{FF2B5EF4-FFF2-40B4-BE49-F238E27FC236}">
                <a16:creationId xmlns:a16="http://schemas.microsoft.com/office/drawing/2014/main" id="{CD115753-474D-D890-5D37-B3AB91864FD5}"/>
              </a:ext>
            </a:extLst>
          </p:cNvPr>
          <p:cNvGrpSpPr/>
          <p:nvPr/>
        </p:nvGrpSpPr>
        <p:grpSpPr>
          <a:xfrm>
            <a:off x="5981359" y="7818205"/>
            <a:ext cx="444984" cy="758112"/>
            <a:chOff x="3565970" y="3784600"/>
            <a:chExt cx="269190" cy="496888"/>
          </a:xfrm>
          <a:solidFill>
            <a:schemeClr val="accent1"/>
          </a:solidFill>
        </p:grpSpPr>
        <p:sp>
          <p:nvSpPr>
            <p:cNvPr id="23" name="円/楕円 178">
              <a:extLst>
                <a:ext uri="{FF2B5EF4-FFF2-40B4-BE49-F238E27FC236}">
                  <a16:creationId xmlns:a16="http://schemas.microsoft.com/office/drawing/2014/main" id="{E374AD0B-4458-D95A-3280-3DCF910F603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651477" y="3784600"/>
              <a:ext cx="98175" cy="984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4" name="フリーフォーム(F) 179">
              <a:extLst>
                <a:ext uri="{FF2B5EF4-FFF2-40B4-BE49-F238E27FC236}">
                  <a16:creationId xmlns:a16="http://schemas.microsoft.com/office/drawing/2014/main" id="{EA565E0B-4D79-843E-D0AF-C0276BA304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65970" y="3895725"/>
              <a:ext cx="269190" cy="385763"/>
            </a:xfrm>
            <a:custGeom>
              <a:avLst/>
              <a:gdLst>
                <a:gd name="T0" fmla="*/ 83 w 85"/>
                <a:gd name="T1" fmla="*/ 44 h 121"/>
                <a:gd name="T2" fmla="*/ 64 w 85"/>
                <a:gd name="T3" fmla="*/ 4 h 121"/>
                <a:gd name="T4" fmla="*/ 57 w 85"/>
                <a:gd name="T5" fmla="*/ 0 h 121"/>
                <a:gd name="T6" fmla="*/ 56 w 85"/>
                <a:gd name="T7" fmla="*/ 0 h 121"/>
                <a:gd name="T8" fmla="*/ 52 w 85"/>
                <a:gd name="T9" fmla="*/ 0 h 121"/>
                <a:gd name="T10" fmla="*/ 33 w 85"/>
                <a:gd name="T11" fmla="*/ 0 h 121"/>
                <a:gd name="T12" fmla="*/ 29 w 85"/>
                <a:gd name="T13" fmla="*/ 0 h 121"/>
                <a:gd name="T14" fmla="*/ 28 w 85"/>
                <a:gd name="T15" fmla="*/ 0 h 121"/>
                <a:gd name="T16" fmla="*/ 21 w 85"/>
                <a:gd name="T17" fmla="*/ 4 h 121"/>
                <a:gd name="T18" fmla="*/ 2 w 85"/>
                <a:gd name="T19" fmla="*/ 44 h 121"/>
                <a:gd name="T20" fmla="*/ 5 w 85"/>
                <a:gd name="T21" fmla="*/ 53 h 121"/>
                <a:gd name="T22" fmla="*/ 14 w 85"/>
                <a:gd name="T23" fmla="*/ 50 h 121"/>
                <a:gd name="T24" fmla="*/ 26 w 85"/>
                <a:gd name="T25" fmla="*/ 25 h 121"/>
                <a:gd name="T26" fmla="*/ 26 w 85"/>
                <a:gd name="T27" fmla="*/ 40 h 121"/>
                <a:gd name="T28" fmla="*/ 13 w 85"/>
                <a:gd name="T29" fmla="*/ 72 h 121"/>
                <a:gd name="T30" fmla="*/ 16 w 85"/>
                <a:gd name="T31" fmla="*/ 77 h 121"/>
                <a:gd name="T32" fmla="*/ 27 w 85"/>
                <a:gd name="T33" fmla="*/ 77 h 121"/>
                <a:gd name="T34" fmla="*/ 27 w 85"/>
                <a:gd name="T35" fmla="*/ 114 h 121"/>
                <a:gd name="T36" fmla="*/ 34 w 85"/>
                <a:gd name="T37" fmla="*/ 121 h 121"/>
                <a:gd name="T38" fmla="*/ 40 w 85"/>
                <a:gd name="T39" fmla="*/ 114 h 121"/>
                <a:gd name="T40" fmla="*/ 40 w 85"/>
                <a:gd name="T41" fmla="*/ 77 h 121"/>
                <a:gd name="T42" fmla="*/ 44 w 85"/>
                <a:gd name="T43" fmla="*/ 77 h 121"/>
                <a:gd name="T44" fmla="*/ 44 w 85"/>
                <a:gd name="T45" fmla="*/ 114 h 121"/>
                <a:gd name="T46" fmla="*/ 51 w 85"/>
                <a:gd name="T47" fmla="*/ 121 h 121"/>
                <a:gd name="T48" fmla="*/ 58 w 85"/>
                <a:gd name="T49" fmla="*/ 114 h 121"/>
                <a:gd name="T50" fmla="*/ 58 w 85"/>
                <a:gd name="T51" fmla="*/ 77 h 121"/>
                <a:gd name="T52" fmla="*/ 69 w 85"/>
                <a:gd name="T53" fmla="*/ 77 h 121"/>
                <a:gd name="T54" fmla="*/ 72 w 85"/>
                <a:gd name="T55" fmla="*/ 72 h 121"/>
                <a:gd name="T56" fmla="*/ 58 w 85"/>
                <a:gd name="T57" fmla="*/ 40 h 121"/>
                <a:gd name="T58" fmla="*/ 59 w 85"/>
                <a:gd name="T59" fmla="*/ 25 h 121"/>
                <a:gd name="T60" fmla="*/ 71 w 85"/>
                <a:gd name="T61" fmla="*/ 50 h 121"/>
                <a:gd name="T62" fmla="*/ 80 w 85"/>
                <a:gd name="T63" fmla="*/ 53 h 121"/>
                <a:gd name="T64" fmla="*/ 83 w 85"/>
                <a:gd name="T65" fmla="*/ 44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5" h="121">
                  <a:moveTo>
                    <a:pt x="83" y="44"/>
                  </a:moveTo>
                  <a:cubicBezTo>
                    <a:pt x="64" y="4"/>
                    <a:pt x="64" y="4"/>
                    <a:pt x="64" y="4"/>
                  </a:cubicBezTo>
                  <a:cubicBezTo>
                    <a:pt x="62" y="1"/>
                    <a:pt x="59" y="0"/>
                    <a:pt x="57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5" y="0"/>
                    <a:pt x="22" y="1"/>
                    <a:pt x="21" y="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0" y="47"/>
                    <a:pt x="1" y="51"/>
                    <a:pt x="5" y="53"/>
                  </a:cubicBezTo>
                  <a:cubicBezTo>
                    <a:pt x="8" y="54"/>
                    <a:pt x="12" y="53"/>
                    <a:pt x="14" y="50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2" y="74"/>
                    <a:pt x="14" y="77"/>
                    <a:pt x="16" y="77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7" y="114"/>
                    <a:pt x="27" y="114"/>
                    <a:pt x="27" y="114"/>
                  </a:cubicBezTo>
                  <a:cubicBezTo>
                    <a:pt x="27" y="118"/>
                    <a:pt x="30" y="121"/>
                    <a:pt x="34" y="121"/>
                  </a:cubicBezTo>
                  <a:cubicBezTo>
                    <a:pt x="37" y="121"/>
                    <a:pt x="40" y="118"/>
                    <a:pt x="40" y="114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4" y="114"/>
                    <a:pt x="44" y="114"/>
                    <a:pt x="44" y="114"/>
                  </a:cubicBezTo>
                  <a:cubicBezTo>
                    <a:pt x="44" y="118"/>
                    <a:pt x="47" y="121"/>
                    <a:pt x="51" y="121"/>
                  </a:cubicBezTo>
                  <a:cubicBezTo>
                    <a:pt x="55" y="121"/>
                    <a:pt x="58" y="118"/>
                    <a:pt x="58" y="114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71" y="77"/>
                    <a:pt x="73" y="74"/>
                    <a:pt x="72" y="72"/>
                  </a:cubicBezTo>
                  <a:cubicBezTo>
                    <a:pt x="58" y="40"/>
                    <a:pt x="58" y="40"/>
                    <a:pt x="58" y="40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71" y="50"/>
                    <a:pt x="71" y="50"/>
                    <a:pt x="71" y="50"/>
                  </a:cubicBezTo>
                  <a:cubicBezTo>
                    <a:pt x="73" y="53"/>
                    <a:pt x="77" y="54"/>
                    <a:pt x="80" y="53"/>
                  </a:cubicBezTo>
                  <a:cubicBezTo>
                    <a:pt x="83" y="51"/>
                    <a:pt x="85" y="47"/>
                    <a:pt x="83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ja-JP" altLang="en-US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651576"/>
      </p:ext>
    </p:extLst>
  </p:cSld>
  <p:clrMapOvr>
    <a:masterClrMapping/>
  </p:clrMapOvr>
</p:sld>
</file>

<file path=ppt/theme/theme1.xml><?xml version="1.0" encoding="utf-8"?>
<a:theme xmlns:a="http://schemas.openxmlformats.org/drawingml/2006/main" name="インフォグラフィック 人">
  <a:themeElements>
    <a:clrScheme name="Custom 1">
      <a:dk1>
        <a:srgbClr val="999999"/>
      </a:dk1>
      <a:lt1>
        <a:srgbClr val="FFFFFF"/>
      </a:lt1>
      <a:dk2>
        <a:srgbClr val="000000"/>
      </a:dk2>
      <a:lt2>
        <a:srgbClr val="C1272D"/>
      </a:lt2>
      <a:accent1>
        <a:srgbClr val="F8682C"/>
      </a:accent1>
      <a:accent2>
        <a:srgbClr val="FFC300"/>
      </a:accent2>
      <a:accent3>
        <a:srgbClr val="91C300"/>
      </a:accent3>
      <a:accent4>
        <a:srgbClr val="00B4F1"/>
      </a:accent4>
      <a:accent5>
        <a:srgbClr val="E6E6E6"/>
      </a:accent5>
      <a:accent6>
        <a:srgbClr val="007E59"/>
      </a:accent6>
      <a:hlink>
        <a:srgbClr val="29ABE2"/>
      </a:hlink>
      <a:folHlink>
        <a:srgbClr val="29ABE2"/>
      </a:folHlink>
    </a:clrScheme>
    <a:fontScheme name="Custom 1">
      <a:majorFont>
        <a:latin typeface="Century Gothic"/>
        <a:ea typeface=""/>
        <a:cs typeface=""/>
      </a:majorFont>
      <a:minorFont>
        <a:latin typeface="Times New Roma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>
            <a:solidFill>
              <a:schemeClr val="accent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62975810_TF00006817_Win32" id="{BC62C3B2-9B04-4B87-B9EA-E7BED3CE88CF}" vid="{D6511D5F-6FC5-4F57-80CB-B9B76F07B96F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E58FA57C-6A70-4935-8449-AF08ABFF72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404BE95-76C5-49B8-9119-358894A0ED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E685CD-1580-4ECC-8E1A-DCB5E1745E0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人の画像</Template>
  <TotalTime>16</TotalTime>
  <Words>199</Words>
  <Application>Microsoft Office PowerPoint</Application>
  <PresentationFormat>画面に合わせる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 UI</vt:lpstr>
      <vt:lpstr>メイリオ</vt:lpstr>
      <vt:lpstr>Arial</vt:lpstr>
      <vt:lpstr>インフォグラフィック 人</vt:lpstr>
      <vt:lpstr>2026年度 転倒予防教室のお知らせ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2026年度 転倒予防教室のお知らせ</dc:title>
  <dc:creator>takeuchi miho</dc:creator>
  <cp:lastModifiedBy>owner</cp:lastModifiedBy>
  <cp:revision>2</cp:revision>
  <dcterms:created xsi:type="dcterms:W3CDTF">2026-09-01T15:42:40Z</dcterms:created>
  <dcterms:modified xsi:type="dcterms:W3CDTF">2026-09-04T07:04:53Z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